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80" r:id="rId2"/>
  </p:sldIdLst>
  <p:sldSz cx="6858000" cy="9906000" type="A4"/>
  <p:notesSz cx="6669088" cy="9775825"/>
  <p:defaultTextStyle>
    <a:defPPr>
      <a:defRPr lang="ru-RU"/>
    </a:defPPr>
    <a:lvl1pPr marL="0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08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17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423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232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039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847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656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464" algn="l" defTabSz="95761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8C90"/>
    <a:srgbClr val="504F53"/>
    <a:srgbClr val="005AA9"/>
    <a:srgbClr val="D71920"/>
    <a:srgbClr val="F15A22"/>
    <a:srgbClr val="8D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68" d="100"/>
          <a:sy n="68" d="100"/>
        </p:scale>
        <p:origin x="-3186" y="114"/>
      </p:cViewPr>
      <p:guideLst>
        <p:guide orient="horz" pos="3120"/>
        <p:guide orient="horz" pos="1461"/>
        <p:guide orient="horz" pos="456"/>
        <p:guide orient="horz" pos="5857"/>
        <p:guide pos="2160"/>
        <p:guide pos="531"/>
        <p:guide pos="1171"/>
        <p:guide pos="3855"/>
        <p:guide pos="4141"/>
        <p:guide pos="3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8791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6" y="1"/>
            <a:ext cx="2889938" cy="488791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66925" y="733425"/>
            <a:ext cx="25352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04" tIns="44952" rIns="89904" bIns="449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89904" tIns="44952" rIns="89904" bIns="4495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88791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6" y="9285338"/>
            <a:ext cx="2889938" cy="488791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43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808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617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423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232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039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2847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1656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0464" algn="l" defTabSz="95761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63750" y="727075"/>
            <a:ext cx="2541588" cy="36718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424407"/>
            <a:endParaRPr lang="ru-RU" dirty="0" smtClean="0"/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37F8C7-D96F-4DE4-A32D-4EE9E3A6236F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19" y="2063"/>
            <a:ext cx="6856981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14351" y="4858666"/>
            <a:ext cx="5829300" cy="2123370"/>
          </a:xfrm>
        </p:spPr>
        <p:txBody>
          <a:bodyPr>
            <a:normAutofit/>
          </a:bodyPr>
          <a:lstStyle>
            <a:lvl1pPr>
              <a:defRPr sz="53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028700" y="7028428"/>
            <a:ext cx="4800600" cy="2531533"/>
          </a:xfrm>
        </p:spPr>
        <p:txBody>
          <a:bodyPr>
            <a:normAutofit/>
          </a:bodyPr>
          <a:lstStyle>
            <a:lvl1pPr marL="0" indent="0" algn="ctr">
              <a:buNone/>
              <a:defRPr sz="2900" b="0">
                <a:solidFill>
                  <a:schemeClr val="bg1"/>
                </a:solidFill>
                <a:latin typeface="+mj-lt"/>
              </a:defRPr>
            </a:lvl1pPr>
            <a:lvl2pPr marL="478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08" indent="0">
              <a:buNone/>
              <a:defRPr sz="2900"/>
            </a:lvl2pPr>
            <a:lvl3pPr marL="957617" indent="0">
              <a:buNone/>
              <a:defRPr sz="2500"/>
            </a:lvl3pPr>
            <a:lvl4pPr marL="1436423" indent="0">
              <a:buNone/>
              <a:defRPr sz="2100"/>
            </a:lvl4pPr>
            <a:lvl5pPr marL="1915232" indent="0">
              <a:buNone/>
              <a:defRPr sz="2100"/>
            </a:lvl5pPr>
            <a:lvl6pPr marL="2394039" indent="0">
              <a:buNone/>
              <a:defRPr sz="2100"/>
            </a:lvl6pPr>
            <a:lvl7pPr marL="2872847" indent="0">
              <a:buNone/>
              <a:defRPr sz="2100"/>
            </a:lvl7pPr>
            <a:lvl8pPr marL="3351656" indent="0">
              <a:buNone/>
              <a:defRPr sz="2100"/>
            </a:lvl8pPr>
            <a:lvl9pPr marL="3830464" indent="0">
              <a:buNone/>
              <a:defRPr sz="21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9"/>
          </a:xfrm>
        </p:spPr>
        <p:txBody>
          <a:bodyPr/>
          <a:lstStyle>
            <a:lvl1pPr marL="0" indent="0">
              <a:buNone/>
              <a:defRPr sz="1500"/>
            </a:lvl1pPr>
            <a:lvl2pPr marL="478808" indent="0">
              <a:buNone/>
              <a:defRPr sz="1300"/>
            </a:lvl2pPr>
            <a:lvl3pPr marL="957617" indent="0">
              <a:buNone/>
              <a:defRPr sz="1100"/>
            </a:lvl3pPr>
            <a:lvl4pPr marL="1436423" indent="0">
              <a:buNone/>
              <a:defRPr sz="900"/>
            </a:lvl4pPr>
            <a:lvl5pPr marL="1915232" indent="0">
              <a:buNone/>
              <a:defRPr sz="900"/>
            </a:lvl5pPr>
            <a:lvl6pPr marL="2394039" indent="0">
              <a:buNone/>
              <a:defRPr sz="900"/>
            </a:lvl6pPr>
            <a:lvl7pPr marL="2872847" indent="0">
              <a:buNone/>
              <a:defRPr sz="900"/>
            </a:lvl7pPr>
            <a:lvl8pPr marL="3351656" indent="0">
              <a:buNone/>
              <a:defRPr sz="900"/>
            </a:lvl8pPr>
            <a:lvl9pPr marL="383046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15014" y="437974"/>
            <a:ext cx="1803797" cy="93189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1241" y="437974"/>
            <a:ext cx="5299472" cy="93189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19" y="2762"/>
            <a:ext cx="6856983" cy="99025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6977" y="2321035"/>
            <a:ext cx="5490517" cy="6975588"/>
          </a:xfrm>
        </p:spPr>
        <p:txBody>
          <a:bodyPr/>
          <a:lstStyle>
            <a:lvl1pPr marL="333760" indent="0">
              <a:buFontTx/>
              <a:buNone/>
              <a:defRPr b="1">
                <a:latin typeface="+mj-lt"/>
              </a:defRPr>
            </a:lvl1pPr>
            <a:lvl2pPr marL="330845" indent="2916">
              <a:defRPr>
                <a:latin typeface="+mj-lt"/>
              </a:defRPr>
            </a:lvl2pPr>
            <a:lvl3pPr marL="577154" indent="-239024">
              <a:tabLst/>
              <a:defRPr>
                <a:latin typeface="+mj-lt"/>
              </a:defRPr>
            </a:lvl3pPr>
            <a:lvl4pPr marL="0" indent="330845">
              <a:lnSpc>
                <a:spcPts val="1653"/>
              </a:lnSpc>
              <a:spcBef>
                <a:spcPts val="367"/>
              </a:spcBef>
              <a:defRPr>
                <a:latin typeface="+mj-lt"/>
              </a:defRPr>
            </a:lvl4pPr>
            <a:lvl5pPr>
              <a:lnSpc>
                <a:spcPts val="1653"/>
              </a:lnSpc>
              <a:spcBef>
                <a:spcPts val="36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444981" y="7405776"/>
            <a:ext cx="692713" cy="544344"/>
          </a:xfrm>
          <a:prstGeom prst="rect">
            <a:avLst/>
          </a:prstGeom>
          <a:noFill/>
        </p:spPr>
        <p:txBody>
          <a:bodyPr wrap="square" lIns="83950" tIns="41975" rIns="83950" bIns="4197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6977" y="723766"/>
            <a:ext cx="5502895" cy="1597271"/>
          </a:xfrm>
        </p:spPr>
        <p:txBody>
          <a:bodyPr/>
          <a:lstStyle>
            <a:lvl1pPr marL="0" marR="0" indent="0" defTabSz="9576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900"/>
            </a:lvl1pPr>
          </a:lstStyle>
          <a:p>
            <a:pPr marL="0" marR="0" lvl="0" indent="0" defTabSz="9576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683"/>
            <a:ext cx="6856983" cy="99025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6977" y="2321035"/>
            <a:ext cx="5490517" cy="6975588"/>
          </a:xfrm>
        </p:spPr>
        <p:txBody>
          <a:bodyPr/>
          <a:lstStyle>
            <a:lvl1pPr marL="333760" indent="0">
              <a:buFontTx/>
              <a:buNone/>
              <a:defRPr b="1">
                <a:latin typeface="+mj-lt"/>
              </a:defRPr>
            </a:lvl1pPr>
            <a:lvl2pPr marL="333760" indent="0">
              <a:defRPr>
                <a:latin typeface="+mj-lt"/>
              </a:defRPr>
            </a:lvl2pPr>
            <a:lvl3pPr marL="577154" indent="-239024">
              <a:defRPr>
                <a:latin typeface="+mj-lt"/>
              </a:defRPr>
            </a:lvl3pPr>
            <a:lvl4pPr marL="0" indent="330845">
              <a:defRPr>
                <a:latin typeface="+mj-lt"/>
              </a:defRPr>
            </a:lvl4pPr>
            <a:lvl5pPr marL="131754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6446" y="723766"/>
            <a:ext cx="5503425" cy="1597271"/>
          </a:xfrm>
        </p:spPr>
        <p:txBody>
          <a:bodyPr/>
          <a:lstStyle>
            <a:lvl1pPr marL="0" marR="0" indent="0" defTabSz="9576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900"/>
            </a:lvl1pPr>
          </a:lstStyle>
          <a:p>
            <a:pPr marL="0" marR="0" lvl="0" indent="0" defTabSz="9576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3"/>
            <a:ext cx="6856983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7" y="1462510"/>
            <a:ext cx="5490517" cy="29244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6977" y="4954044"/>
            <a:ext cx="5490517" cy="4342584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0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8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6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4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19" y="2762"/>
            <a:ext cx="6856983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7" y="723769"/>
            <a:ext cx="5502895" cy="1597272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6976" y="2321036"/>
            <a:ext cx="2715573" cy="678281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86198" y="2321036"/>
            <a:ext cx="2733673" cy="678281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7" y="723765"/>
            <a:ext cx="5898124" cy="159727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6977" y="2321038"/>
            <a:ext cx="2756065" cy="8204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08" indent="0">
              <a:buNone/>
              <a:defRPr sz="2100" b="1"/>
            </a:lvl2pPr>
            <a:lvl3pPr marL="957617" indent="0">
              <a:buNone/>
              <a:defRPr sz="1900" b="1"/>
            </a:lvl3pPr>
            <a:lvl4pPr marL="1436423" indent="0">
              <a:buNone/>
              <a:defRPr sz="1600" b="1"/>
            </a:lvl4pPr>
            <a:lvl5pPr marL="1915232" indent="0">
              <a:buNone/>
              <a:defRPr sz="1600" b="1"/>
            </a:lvl5pPr>
            <a:lvl6pPr marL="2394039" indent="0">
              <a:buNone/>
              <a:defRPr sz="1600" b="1"/>
            </a:lvl6pPr>
            <a:lvl7pPr marL="2872847" indent="0">
              <a:buNone/>
              <a:defRPr sz="1600" b="1"/>
            </a:lvl7pPr>
            <a:lvl8pPr marL="3351656" indent="0">
              <a:buNone/>
              <a:defRPr sz="1600" b="1"/>
            </a:lvl8pPr>
            <a:lvl9pPr marL="383046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6977" y="3141488"/>
            <a:ext cx="2756065" cy="615513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29002" y="2321038"/>
            <a:ext cx="2690869" cy="8204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08" indent="0">
              <a:buNone/>
              <a:defRPr sz="2100" b="1"/>
            </a:lvl2pPr>
            <a:lvl3pPr marL="957617" indent="0">
              <a:buNone/>
              <a:defRPr sz="1900" b="1"/>
            </a:lvl3pPr>
            <a:lvl4pPr marL="1436423" indent="0">
              <a:buNone/>
              <a:defRPr sz="1600" b="1"/>
            </a:lvl4pPr>
            <a:lvl5pPr marL="1915232" indent="0">
              <a:buNone/>
              <a:defRPr sz="1600" b="1"/>
            </a:lvl5pPr>
            <a:lvl6pPr marL="2394039" indent="0">
              <a:buNone/>
              <a:defRPr sz="1600" b="1"/>
            </a:lvl6pPr>
            <a:lvl7pPr marL="2872847" indent="0">
              <a:buNone/>
              <a:defRPr sz="1600" b="1"/>
            </a:lvl7pPr>
            <a:lvl8pPr marL="3351656" indent="0">
              <a:buNone/>
              <a:defRPr sz="1600" b="1"/>
            </a:lvl8pPr>
            <a:lvl9pPr marL="383046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29002" y="3160585"/>
            <a:ext cx="2690869" cy="613603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19" y="2762"/>
            <a:ext cx="6856983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7" y="723769"/>
            <a:ext cx="5898124" cy="1597272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43287" y="8482632"/>
            <a:ext cx="425571" cy="943376"/>
          </a:xfrm>
          <a:prstGeom prst="rect">
            <a:avLst/>
          </a:prstGeom>
        </p:spPr>
        <p:txBody>
          <a:bodyPr vert="horz" lIns="95761" tIns="47881" rIns="95761" bIns="47881" rtlCol="0" anchor="ctr">
            <a:normAutofit/>
          </a:bodyPr>
          <a:lstStyle>
            <a:lvl1pPr algn="ctr">
              <a:defRPr sz="25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10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2" cy="845449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79"/>
          </a:xfrm>
        </p:spPr>
        <p:txBody>
          <a:bodyPr/>
          <a:lstStyle>
            <a:lvl1pPr marL="0" indent="0">
              <a:buNone/>
              <a:defRPr sz="1500"/>
            </a:lvl1pPr>
            <a:lvl2pPr marL="478808" indent="0">
              <a:buNone/>
              <a:defRPr sz="1300"/>
            </a:lvl2pPr>
            <a:lvl3pPr marL="957617" indent="0">
              <a:buNone/>
              <a:defRPr sz="1100"/>
            </a:lvl3pPr>
            <a:lvl4pPr marL="1436423" indent="0">
              <a:buNone/>
              <a:defRPr sz="900"/>
            </a:lvl4pPr>
            <a:lvl5pPr marL="1915232" indent="0">
              <a:buNone/>
              <a:defRPr sz="900"/>
            </a:lvl5pPr>
            <a:lvl6pPr marL="2394039" indent="0">
              <a:buNone/>
              <a:defRPr sz="900"/>
            </a:lvl6pPr>
            <a:lvl7pPr marL="2872847" indent="0">
              <a:buNone/>
              <a:defRPr sz="900"/>
            </a:lvl7pPr>
            <a:lvl8pPr marL="3351656" indent="0">
              <a:buNone/>
              <a:defRPr sz="900"/>
            </a:lvl8pPr>
            <a:lvl9pPr marL="383046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966" y="707811"/>
            <a:ext cx="5507905" cy="1603740"/>
          </a:xfrm>
          <a:prstGeom prst="rect">
            <a:avLst/>
          </a:prstGeom>
        </p:spPr>
        <p:txBody>
          <a:bodyPr vert="horz" lIns="95761" tIns="47881" rIns="95761" bIns="4788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966" y="2311404"/>
            <a:ext cx="5507905" cy="6985224"/>
          </a:xfrm>
          <a:prstGeom prst="rect">
            <a:avLst/>
          </a:prstGeom>
        </p:spPr>
        <p:txBody>
          <a:bodyPr vert="horz" lIns="95761" tIns="47881" rIns="95761" bIns="47881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1" y="9181395"/>
            <a:ext cx="1600200" cy="527404"/>
          </a:xfrm>
          <a:prstGeom prst="rect">
            <a:avLst/>
          </a:prstGeom>
        </p:spPr>
        <p:txBody>
          <a:bodyPr vert="horz" lIns="95761" tIns="47881" rIns="95761" bIns="4788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3" y="9181395"/>
            <a:ext cx="2171700" cy="527404"/>
          </a:xfrm>
          <a:prstGeom prst="rect">
            <a:avLst/>
          </a:prstGeom>
        </p:spPr>
        <p:txBody>
          <a:bodyPr vert="horz" lIns="95761" tIns="47881" rIns="95761" bIns="4788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243063" y="8726504"/>
            <a:ext cx="464783" cy="912648"/>
          </a:xfrm>
          <a:prstGeom prst="rect">
            <a:avLst/>
          </a:prstGeom>
        </p:spPr>
        <p:txBody>
          <a:bodyPr vert="horz" lIns="95761" tIns="47881" rIns="95761" bIns="47881" rtlCol="0" anchor="ctr">
            <a:normAutofit/>
          </a:bodyPr>
          <a:lstStyle>
            <a:lvl1pPr algn="ctr">
              <a:lnSpc>
                <a:spcPts val="2202"/>
              </a:lnSpc>
              <a:defRPr sz="25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57617" rtl="0" eaLnBrk="1" latinLnBrk="0" hangingPunct="1">
        <a:lnSpc>
          <a:spcPts val="4775"/>
        </a:lnSpc>
        <a:spcBef>
          <a:spcPct val="0"/>
        </a:spcBef>
        <a:buNone/>
        <a:defRPr sz="3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33760" indent="0" algn="l" defTabSz="957617" rtl="0" eaLnBrk="1" latinLnBrk="0" hangingPunct="1">
        <a:spcBef>
          <a:spcPct val="20000"/>
        </a:spcBef>
        <a:buFont typeface="+mj-lt"/>
        <a:buNone/>
        <a:defRPr sz="33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33760" indent="0" algn="l" defTabSz="957617" rtl="0" eaLnBrk="1" latinLnBrk="0" hangingPunct="1">
        <a:spcBef>
          <a:spcPct val="20000"/>
        </a:spcBef>
        <a:buFont typeface="Arial" pitchFamily="34" charset="0"/>
        <a:buNone/>
        <a:defRPr sz="22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54401" indent="-239024" algn="l" defTabSz="957617" rtl="0" eaLnBrk="1" latinLnBrk="0" hangingPunct="1">
        <a:spcBef>
          <a:spcPct val="20000"/>
        </a:spcBef>
        <a:buFont typeface="Arial" pitchFamily="34" charset="0"/>
        <a:buChar char="•"/>
        <a:defRPr sz="22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30845" algn="just" defTabSz="957617" rtl="0" eaLnBrk="1" latinLnBrk="0" hangingPunct="1">
        <a:lnSpc>
          <a:spcPts val="1653"/>
        </a:lnSpc>
        <a:spcBef>
          <a:spcPts val="367"/>
        </a:spcBef>
        <a:buFont typeface="Arial" pitchFamily="34" charset="0"/>
        <a:buNone/>
        <a:tabLst/>
        <a:defRPr sz="15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17546" indent="0" algn="l" defTabSz="957617" rtl="0" eaLnBrk="1" latinLnBrk="0" hangingPunct="1">
        <a:lnSpc>
          <a:spcPts val="1653"/>
        </a:lnSpc>
        <a:spcBef>
          <a:spcPts val="367"/>
        </a:spcBef>
        <a:buFont typeface="Arial" pitchFamily="34" charset="0"/>
        <a:buNone/>
        <a:defRPr sz="13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33444" indent="-239404" algn="l" defTabSz="95761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251" indent="-239404" algn="l" defTabSz="95761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059" indent="-239404" algn="l" defTabSz="95761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866" indent="-239404" algn="l" defTabSz="95761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08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17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23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32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039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847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656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464" algn="l" defTabSz="9576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17695" y="9205170"/>
            <a:ext cx="5948836" cy="311013"/>
          </a:xfrm>
          <a:prstGeom prst="rect">
            <a:avLst/>
          </a:prstGeom>
          <a:solidFill>
            <a:srgbClr val="005AA9"/>
          </a:solidFill>
          <a:ln>
            <a:solidFill>
              <a:srgbClr val="005A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257" name="Rectangle 2"/>
          <p:cNvSpPr>
            <a:spLocks noGrp="1" noChangeArrowheads="1"/>
          </p:cNvSpPr>
          <p:nvPr>
            <p:ph type="title"/>
          </p:nvPr>
        </p:nvSpPr>
        <p:spPr>
          <a:xfrm>
            <a:off x="1241660" y="659593"/>
            <a:ext cx="2562174" cy="424849"/>
          </a:xfrm>
        </p:spPr>
        <p:txBody>
          <a:bodyPr>
            <a:noAutofit/>
          </a:bodyPr>
          <a:lstStyle/>
          <a:p>
            <a:pPr defTabSz="734561">
              <a:lnSpc>
                <a:spcPct val="90000"/>
              </a:lnSpc>
              <a:spcAft>
                <a:spcPct val="35000"/>
              </a:spcAft>
            </a:pPr>
            <a:r>
              <a:rPr lang="ru-RU" sz="1300" cap="al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cap="all" dirty="0">
                <a:solidFill>
                  <a:schemeClr val="bg1">
                    <a:lumMod val="50000"/>
                  </a:schemeClr>
                </a:solidFill>
                <a:latin typeface="PF Din Text Cond Pro Medium" panose="02000500000000020004" pitchFamily="2" charset="0"/>
                <a:cs typeface="Arial" panose="020B0604020202020204" pitchFamily="34" charset="0"/>
              </a:rPr>
              <a:t>УПРАВЛЕНИЕ ФНС РОССИИ</a:t>
            </a:r>
            <a:br>
              <a:rPr lang="ru-RU" sz="1200" cap="all" dirty="0">
                <a:solidFill>
                  <a:schemeClr val="bg1">
                    <a:lumMod val="50000"/>
                  </a:schemeClr>
                </a:solidFill>
                <a:latin typeface="PF Din Text Cond Pro Medium" panose="02000500000000020004" pitchFamily="2" charset="0"/>
                <a:cs typeface="Arial" panose="020B0604020202020204" pitchFamily="34" charset="0"/>
              </a:rPr>
            </a:br>
            <a:r>
              <a:rPr lang="ru-RU" sz="1200" cap="all" dirty="0">
                <a:solidFill>
                  <a:schemeClr val="bg1">
                    <a:lumMod val="50000"/>
                  </a:schemeClr>
                </a:solidFill>
                <a:latin typeface="PF Din Text Cond Pro Medium" panose="02000500000000020004" pitchFamily="2" charset="0"/>
                <a:cs typeface="Arial" panose="020B0604020202020204" pitchFamily="34" charset="0"/>
              </a:rPr>
              <a:t>ПО РЕСПУБЛИКЕ БАШКОРТОСТАН</a:t>
            </a:r>
            <a:r>
              <a:rPr lang="ru-RU" sz="2200" cap="al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2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80" name="Номер слайда 5"/>
          <p:cNvSpPr txBox="1">
            <a:spLocks noGrp="1"/>
          </p:cNvSpPr>
          <p:nvPr/>
        </p:nvSpPr>
        <p:spPr bwMode="auto">
          <a:xfrm>
            <a:off x="6243637" y="8690726"/>
            <a:ext cx="464344" cy="91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12" tIns="47855" rIns="95712" bIns="47855" anchor="ctr"/>
          <a:lstStyle/>
          <a:p>
            <a:pPr algn="ctr">
              <a:lnSpc>
                <a:spcPts val="2199"/>
              </a:lnSpc>
            </a:pPr>
            <a:endParaRPr lang="ru-RU" sz="2500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0200-04-142\2. Проекты\Материалы\Логотип ФНС России\fns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99" y="531739"/>
            <a:ext cx="708853" cy="6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69573" y="1183930"/>
            <a:ext cx="6123812" cy="816742"/>
          </a:xfrm>
          <a:prstGeom prst="rect">
            <a:avLst/>
          </a:prstGeom>
        </p:spPr>
        <p:txBody>
          <a:bodyPr vert="horz" lIns="95761" tIns="47881" rIns="95761" bIns="47881" rtlCol="0" anchor="ctr">
            <a:noAutofit/>
          </a:bodyPr>
          <a:lstStyle>
            <a:lvl1pPr marL="0" marR="0" indent="0" algn="l" defTabSz="81617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2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D71920"/>
                </a:solidFill>
                <a:latin typeface="PF Din Text Cond Pro Medium" panose="02000500000000020004" pitchFamily="2" charset="0"/>
              </a:rPr>
              <a:t>ПРОВЕРЬТЕ, ЕСТЬ ЛИ ВАШ АДРЕС В ГОСУДАРСТВЕННОМ АДРЕСНОМ РЕЕСТРЕ?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56660" y="9243477"/>
            <a:ext cx="5886977" cy="272706"/>
          </a:xfrm>
          <a:prstGeom prst="rect">
            <a:avLst/>
          </a:prstGeom>
        </p:spPr>
        <p:txBody>
          <a:bodyPr vert="horz" lIns="95761" tIns="47881" rIns="95761" bIns="47881" rtlCol="0" anchor="ctr">
            <a:noAutofit/>
          </a:bodyPr>
          <a:lstStyle>
            <a:lvl1pPr marL="0" marR="0" indent="0" algn="l" defTabSz="81617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2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34561">
              <a:lnSpc>
                <a:spcPct val="90000"/>
              </a:lnSpc>
              <a:spcAft>
                <a:spcPct val="35000"/>
              </a:spcAft>
            </a:pPr>
            <a:r>
              <a:rPr lang="en-US" sz="1300" b="0" cap="small" dirty="0" smtClean="0">
                <a:solidFill>
                  <a:schemeClr val="bg1"/>
                </a:solidFill>
                <a:latin typeface="PF Din Text Cond Pro Medium" panose="02000500000000020004" pitchFamily="2" charset="0"/>
                <a:cs typeface="Arial" panose="020B0604020202020204" pitchFamily="34" charset="0"/>
              </a:rPr>
              <a:t>WWW.NALOG.RU</a:t>
            </a:r>
            <a:r>
              <a:rPr lang="en-US" sz="13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13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13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ru-RU" sz="13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ТЕЛ</a:t>
            </a:r>
            <a:r>
              <a:rPr lang="ru-RU" sz="13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8-800-222-2222</a:t>
            </a:r>
            <a:endParaRPr lang="ru-RU" sz="2200" cap="sm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65423" y="5731958"/>
            <a:ext cx="3275071" cy="702078"/>
          </a:xfrm>
          <a:prstGeom prst="rect">
            <a:avLst/>
          </a:prstGeom>
        </p:spPr>
        <p:txBody>
          <a:bodyPr vert="horz" wrap="square" lIns="95761" tIns="47881" rIns="95761" bIns="47881" rtlCol="0" anchor="ctr">
            <a:noAutofit/>
          </a:bodyPr>
          <a:lstStyle/>
          <a:p>
            <a:pPr>
              <a:spcBef>
                <a:spcPct val="0"/>
              </a:spcBef>
            </a:pPr>
            <a:endParaRPr lang="ru-RU" sz="1400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317695" y="4773943"/>
            <a:ext cx="6292391" cy="1259177"/>
          </a:xfrm>
          <a:prstGeom prst="round2DiagRect">
            <a:avLst/>
          </a:prstGeom>
          <a:noFill/>
          <a:ln w="28575">
            <a:solidFill>
              <a:srgbClr val="D71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34" name="Скругленный прямоугольник 4"/>
          <p:cNvSpPr/>
          <p:nvPr/>
        </p:nvSpPr>
        <p:spPr>
          <a:xfrm>
            <a:off x="356660" y="6927219"/>
            <a:ext cx="5918424" cy="148216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5101" tIns="75101" rIns="75101" bIns="75101" spcCol="1490" anchor="ctr"/>
          <a:lstStyle/>
          <a:p>
            <a:pPr algn="ctr" defTabSz="625823"/>
            <a:r>
              <a:rPr lang="ru-RU" cap="all" dirty="0">
                <a:solidFill>
                  <a:srgbClr val="005AA9"/>
                </a:solidFill>
                <a:latin typeface="PF Din Text Cond Pro Medium" panose="02000500000000020004" pitchFamily="2" charset="0"/>
              </a:rPr>
              <a:t>Адрес важен </a:t>
            </a:r>
            <a:r>
              <a:rPr lang="ru-RU" cap="all" dirty="0" smtClean="0">
                <a:solidFill>
                  <a:srgbClr val="005AA9"/>
                </a:solidFill>
                <a:latin typeface="PF Din Text Cond Pro Medium" panose="02000500000000020004" pitchFamily="2" charset="0"/>
              </a:rPr>
              <a:t>каждому гражданину:</a:t>
            </a:r>
            <a:endParaRPr lang="ru-RU" cap="all" dirty="0">
              <a:solidFill>
                <a:srgbClr val="005AA9"/>
              </a:solidFill>
              <a:latin typeface="PF Din Text Cond Pro Medium" panose="02000500000000020004" pitchFamily="2" charset="0"/>
            </a:endParaRPr>
          </a:p>
          <a:p>
            <a:pPr marL="285750" indent="-285750" algn="just" defTabSz="625823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8D8C90"/>
                </a:solidFill>
                <a:latin typeface="PF Din Text Cond Pro Medium" panose="02000500000000020004" pitchFamily="2" charset="0"/>
              </a:rPr>
              <a:t>Для регистрации права собственности</a:t>
            </a:r>
          </a:p>
          <a:p>
            <a:pPr marL="285750" indent="-285750" algn="just" defTabSz="625823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8D8C90"/>
                </a:solidFill>
                <a:latin typeface="PF Din Text Cond Pro Medium" panose="02000500000000020004" pitchFamily="2" charset="0"/>
              </a:rPr>
              <a:t>Для  регистрации по месту жительства</a:t>
            </a:r>
          </a:p>
          <a:p>
            <a:pPr marL="285750" indent="-285750" algn="just" defTabSz="625823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8D8C90"/>
                </a:solidFill>
                <a:latin typeface="PF Din Text Cond Pro Medium" panose="02000500000000020004" pitchFamily="2" charset="0"/>
              </a:rPr>
              <a:t>Для получения государственных и муниципальных услуг</a:t>
            </a:r>
          </a:p>
          <a:p>
            <a:pPr marL="285750" indent="-285750" algn="just" defTabSz="625823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8D8C90"/>
                </a:solidFill>
                <a:latin typeface="PF Din Text Cond Pro Medium" panose="02000500000000020004" pitchFamily="2" charset="0"/>
              </a:rPr>
              <a:t>Для получения помощи экстренных служб</a:t>
            </a:r>
            <a:endParaRPr lang="ru-RU" sz="1600" dirty="0">
              <a:solidFill>
                <a:srgbClr val="8D8C90"/>
              </a:solidFill>
            </a:endParaRPr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1113946" y="3868768"/>
            <a:ext cx="5496140" cy="72419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5101" tIns="75101" rIns="75101" bIns="75101" spcCol="1490" anchor="ctr"/>
          <a:lstStyle/>
          <a:p>
            <a:pPr defTabSz="625823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cap="all" dirty="0">
                <a:solidFill>
                  <a:srgbClr val="005AA9"/>
                </a:solidFill>
                <a:latin typeface="PF Din Text Cond Pro Medium" panose="02000500000000020004" pitchFamily="2" charset="0"/>
              </a:rPr>
              <a:t>Проверить адрес на наличие в ФИАС возможно на публичном портале </a:t>
            </a:r>
            <a:r>
              <a:rPr lang="en-US" sz="2300" dirty="0">
                <a:solidFill>
                  <a:srgbClr val="F15A22"/>
                </a:solidFill>
                <a:latin typeface="PF Din Text Cond Pro Medium" panose="02000500000000020004" pitchFamily="2" charset="0"/>
              </a:rPr>
              <a:t>fias.nalog.ru</a:t>
            </a:r>
            <a:r>
              <a:rPr lang="ru-RU" sz="2300" dirty="0">
                <a:solidFill>
                  <a:srgbClr val="F15A22"/>
                </a:solidFill>
                <a:latin typeface="PF Din Text Cond Pro Medium" panose="02000500000000020004" pitchFamily="2" charset="0"/>
              </a:rPr>
              <a:t> </a:t>
            </a:r>
          </a:p>
        </p:txBody>
      </p:sp>
      <p:sp>
        <p:nvSpPr>
          <p:cNvPr id="36" name="Скругленный прямоугольник 4"/>
          <p:cNvSpPr/>
          <p:nvPr/>
        </p:nvSpPr>
        <p:spPr>
          <a:xfrm>
            <a:off x="325213" y="8337376"/>
            <a:ext cx="5941318" cy="50405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5101" tIns="75101" rIns="75101" bIns="75101" spcCol="1490" anchor="ctr"/>
          <a:lstStyle/>
          <a:p>
            <a:pPr algn="ctr" defTabSz="625823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50" b="1" cap="all" dirty="0" smtClean="0">
                <a:solidFill>
                  <a:srgbClr val="005AA9"/>
                </a:solidFill>
                <a:latin typeface="PF Din Text Cond Pro" panose="02000000000000000000" pitchFamily="2" charset="0"/>
              </a:rPr>
              <a:t>Сведения </a:t>
            </a:r>
            <a:r>
              <a:rPr lang="ru-RU" sz="1650" b="1" cap="all" dirty="0">
                <a:solidFill>
                  <a:srgbClr val="005AA9"/>
                </a:solidFill>
                <a:latin typeface="PF Din Text Cond Pro" panose="02000000000000000000" pitchFamily="2" charset="0"/>
              </a:rPr>
              <a:t>о каждом адресе должны содержаться в ФИАС</a:t>
            </a:r>
          </a:p>
        </p:txBody>
      </p:sp>
      <p:sp>
        <p:nvSpPr>
          <p:cNvPr id="37" name="Скругленный прямоугольник 4"/>
          <p:cNvSpPr/>
          <p:nvPr/>
        </p:nvSpPr>
        <p:spPr>
          <a:xfrm>
            <a:off x="310618" y="4845021"/>
            <a:ext cx="6382767" cy="118809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5101" tIns="75101" rIns="75101" bIns="75101" spcCol="1490" anchor="ctr"/>
          <a:lstStyle/>
          <a:p>
            <a:pPr algn="ctr" defTabSz="625823">
              <a:defRPr/>
            </a:pPr>
            <a:r>
              <a:rPr lang="ru-RU" cap="all" dirty="0" smtClean="0">
                <a:solidFill>
                  <a:srgbClr val="D71920"/>
                </a:solidFill>
                <a:latin typeface="PF Din Text Cond Pro Medium" panose="02000500000000020004" pitchFamily="2" charset="0"/>
              </a:rPr>
              <a:t>Что делать, если адрес отсутствует в ФИАС? </a:t>
            </a:r>
          </a:p>
          <a:p>
            <a:pPr marL="520700" indent="-342900" algn="ctr" defTabSz="625823"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solidFill>
                  <a:srgbClr val="005AA9"/>
                </a:solidFill>
                <a:latin typeface="PF Din Text Cond Pro Medium" panose="02000500000000020004" pitchFamily="2" charset="0"/>
              </a:rPr>
              <a:t>Обратитесь в орган местного самоуправления </a:t>
            </a:r>
          </a:p>
          <a:p>
            <a:pPr marL="177800" algn="ctr" defTabSz="625823">
              <a:defRPr/>
            </a:pPr>
            <a:r>
              <a:rPr lang="ru-RU" dirty="0" smtClean="0">
                <a:solidFill>
                  <a:srgbClr val="005AA9"/>
                </a:solidFill>
                <a:latin typeface="PF Din Text Cond Pro Medium" panose="02000500000000020004" pitchFamily="2" charset="0"/>
              </a:rPr>
              <a:t>(в городских поселениях - в отдел архитектуры, в сельских поселениях - в администрацию</a:t>
            </a:r>
            <a:r>
              <a:rPr lang="ru-RU" dirty="0" smtClean="0">
                <a:solidFill>
                  <a:srgbClr val="005AA9"/>
                </a:solidFill>
                <a:latin typeface="PF Din Text Cond Pro Medium" panose="02000500000000020004" pitchFamily="2" charset="0"/>
              </a:rPr>
              <a:t>)</a:t>
            </a:r>
            <a:endParaRPr lang="ru-RU" dirty="0" smtClean="0">
              <a:solidFill>
                <a:srgbClr val="005AA9"/>
              </a:solidFill>
              <a:latin typeface="PF Din Text Cond Pro Medium" panose="02000500000000020004" pitchFamily="2" charset="0"/>
            </a:endParaRPr>
          </a:p>
        </p:txBody>
      </p:sp>
      <p:sp>
        <p:nvSpPr>
          <p:cNvPr id="39" name="Скругленный прямоугольник 4"/>
          <p:cNvSpPr/>
          <p:nvPr/>
        </p:nvSpPr>
        <p:spPr>
          <a:xfrm>
            <a:off x="382065" y="2177834"/>
            <a:ext cx="6311320" cy="14790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5101" tIns="75101" rIns="75101" bIns="75101" spcCol="1490" anchor="ctr"/>
          <a:lstStyle/>
          <a:p>
            <a:pPr algn="ctr" defTabSz="625823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rgbClr val="005AA9"/>
                </a:solidFill>
                <a:latin typeface="PF Din Text Cond Pro Medium" panose="02000500000000020004" pitchFamily="2" charset="0"/>
              </a:rPr>
              <a:t>Для получения государственных и муниципальных услуг необходимо, чтобы адреса места жительства и объектов собственности содержались в </a:t>
            </a:r>
          </a:p>
          <a:p>
            <a:pPr algn="ctr" defTabSz="625823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300" dirty="0">
                <a:solidFill>
                  <a:srgbClr val="D71920"/>
                </a:solidFill>
                <a:latin typeface="PF Din Text Cond Pro Medium" panose="02000500000000020004" pitchFamily="2" charset="0"/>
              </a:rPr>
              <a:t>ФЕДЕРАЛЬНОЙ ИНФОРМАЦИОННОЙ АДРЕСНОЙ СИСТЕМЕ (ФИАС)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5213" y="6204107"/>
            <a:ext cx="6317160" cy="693109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 defTabSz="625823">
              <a:spcAft>
                <a:spcPts val="235"/>
              </a:spcAft>
              <a:defRPr/>
            </a:pPr>
            <a:r>
              <a:rPr lang="ru-RU" cap="all" dirty="0">
                <a:solidFill>
                  <a:srgbClr val="D71920"/>
                </a:solidFill>
                <a:latin typeface="PF Din Text Cond Pro Medium" panose="02000500000000020004" pitchFamily="2" charset="0"/>
              </a:rPr>
              <a:t>ВНИМАНИЕ! </a:t>
            </a:r>
            <a:r>
              <a:rPr lang="ru-RU" cap="all" dirty="0">
                <a:solidFill>
                  <a:srgbClr val="8D8C90"/>
                </a:solidFill>
                <a:latin typeface="PF Din Text Cond Pro Medium" panose="02000500000000020004" pitchFamily="2" charset="0"/>
              </a:rPr>
              <a:t>ПРИСВОЕНИЕ АДРЕСА И ВНЕСЕНИЕ В ФИАС </a:t>
            </a:r>
            <a:r>
              <a:rPr lang="ru-RU" cap="all" dirty="0" smtClean="0">
                <a:solidFill>
                  <a:srgbClr val="8D8C90"/>
                </a:solidFill>
                <a:latin typeface="PF Din Text Cond Pro Medium" panose="02000500000000020004" pitchFamily="2" charset="0"/>
              </a:rPr>
              <a:t> является </a:t>
            </a:r>
            <a:r>
              <a:rPr lang="ru-RU" cap="all" dirty="0">
                <a:solidFill>
                  <a:srgbClr val="8D8C90"/>
                </a:solidFill>
                <a:latin typeface="PF Din Text Cond Pro Medium" panose="02000500000000020004" pitchFamily="2" charset="0"/>
              </a:rPr>
              <a:t>БЕСПЛАТНОЙ МУНИЦИПАЛЬНОЙ УСЛУГОЙ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310617" y="8769424"/>
            <a:ext cx="5933019" cy="478247"/>
            <a:chOff x="310617" y="7917330"/>
            <a:chExt cx="5933019" cy="478247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487899" y="7917330"/>
              <a:ext cx="5725411" cy="478247"/>
              <a:chOff x="365924" y="7486942"/>
              <a:chExt cx="4153916" cy="406837"/>
            </a:xfrm>
          </p:grpSpPr>
          <p:pic>
            <p:nvPicPr>
              <p:cNvPr id="20" name="Рисунок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5237"/>
              <a:stretch/>
            </p:blipFill>
            <p:spPr>
              <a:xfrm>
                <a:off x="915566" y="7487536"/>
                <a:ext cx="360039" cy="335911"/>
              </a:xfrm>
              <a:prstGeom prst="rect">
                <a:avLst/>
              </a:prstGeom>
            </p:spPr>
          </p:pic>
          <p:pic>
            <p:nvPicPr>
              <p:cNvPr id="21" name="Рисунок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5182"/>
              <a:stretch/>
            </p:blipFill>
            <p:spPr>
              <a:xfrm>
                <a:off x="365924" y="7602517"/>
                <a:ext cx="360039" cy="291262"/>
              </a:xfrm>
              <a:prstGeom prst="rect">
                <a:avLst/>
              </a:prstGeom>
            </p:spPr>
          </p:pic>
          <p:pic>
            <p:nvPicPr>
              <p:cNvPr id="22" name="Рисунок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5778" b="48390"/>
              <a:stretch/>
            </p:blipFill>
            <p:spPr>
              <a:xfrm>
                <a:off x="627534" y="7566347"/>
                <a:ext cx="360039" cy="311187"/>
              </a:xfrm>
              <a:prstGeom prst="rect">
                <a:avLst/>
              </a:prstGeom>
            </p:spPr>
          </p:pic>
          <p:pic>
            <p:nvPicPr>
              <p:cNvPr id="25" name="Рисунок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5237"/>
              <a:stretch/>
            </p:blipFill>
            <p:spPr>
              <a:xfrm>
                <a:off x="1851671" y="7487536"/>
                <a:ext cx="360039" cy="335911"/>
              </a:xfrm>
              <a:prstGeom prst="rect">
                <a:avLst/>
              </a:prstGeom>
            </p:spPr>
          </p:pic>
          <p:pic>
            <p:nvPicPr>
              <p:cNvPr id="26" name="Рисунок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5182"/>
              <a:stretch/>
            </p:blipFill>
            <p:spPr>
              <a:xfrm>
                <a:off x="1275606" y="7602517"/>
                <a:ext cx="360039" cy="291262"/>
              </a:xfrm>
              <a:prstGeom prst="rect">
                <a:avLst/>
              </a:prstGeom>
            </p:spPr>
          </p:pic>
          <p:pic>
            <p:nvPicPr>
              <p:cNvPr id="28" name="Рисунок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5778" b="48390"/>
              <a:stretch/>
            </p:blipFill>
            <p:spPr>
              <a:xfrm>
                <a:off x="1563638" y="7566346"/>
                <a:ext cx="360039" cy="311187"/>
              </a:xfrm>
              <a:prstGeom prst="rect">
                <a:avLst/>
              </a:prstGeom>
            </p:spPr>
          </p:pic>
          <p:pic>
            <p:nvPicPr>
              <p:cNvPr id="29" name="Рисунок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5182"/>
              <a:stretch/>
            </p:blipFill>
            <p:spPr>
              <a:xfrm>
                <a:off x="2211710" y="7602517"/>
                <a:ext cx="360039" cy="291262"/>
              </a:xfrm>
              <a:prstGeom prst="rect">
                <a:avLst/>
              </a:prstGeom>
            </p:spPr>
          </p:pic>
          <p:pic>
            <p:nvPicPr>
              <p:cNvPr id="30" name="Рисунок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5237"/>
              <a:stretch/>
            </p:blipFill>
            <p:spPr>
              <a:xfrm>
                <a:off x="2787774" y="7492560"/>
                <a:ext cx="360039" cy="335911"/>
              </a:xfrm>
              <a:prstGeom prst="rect">
                <a:avLst/>
              </a:prstGeom>
            </p:spPr>
          </p:pic>
          <p:pic>
            <p:nvPicPr>
              <p:cNvPr id="32" name="Рисунок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5778" b="48390"/>
              <a:stretch/>
            </p:blipFill>
            <p:spPr>
              <a:xfrm>
                <a:off x="2499742" y="7565753"/>
                <a:ext cx="360039" cy="311187"/>
              </a:xfrm>
              <a:prstGeom prst="rect">
                <a:avLst/>
              </a:prstGeom>
            </p:spPr>
          </p:pic>
          <p:pic>
            <p:nvPicPr>
              <p:cNvPr id="33" name="Рисунок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5237"/>
              <a:stretch/>
            </p:blipFill>
            <p:spPr>
              <a:xfrm>
                <a:off x="3793712" y="7486942"/>
                <a:ext cx="360039" cy="335911"/>
              </a:xfrm>
              <a:prstGeom prst="rect">
                <a:avLst/>
              </a:prstGeom>
            </p:spPr>
          </p:pic>
          <p:pic>
            <p:nvPicPr>
              <p:cNvPr id="38" name="Рисунок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5182"/>
              <a:stretch/>
            </p:blipFill>
            <p:spPr>
              <a:xfrm>
                <a:off x="3197198" y="7599522"/>
                <a:ext cx="360039" cy="291262"/>
              </a:xfrm>
              <a:prstGeom prst="rect">
                <a:avLst/>
              </a:prstGeom>
            </p:spPr>
          </p:pic>
          <p:pic>
            <p:nvPicPr>
              <p:cNvPr id="41" name="Рисунок 4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5778" b="48390"/>
              <a:stretch/>
            </p:blipFill>
            <p:spPr>
              <a:xfrm>
                <a:off x="3507854" y="7565752"/>
                <a:ext cx="360039" cy="311187"/>
              </a:xfrm>
              <a:prstGeom prst="rect">
                <a:avLst/>
              </a:prstGeom>
            </p:spPr>
          </p:pic>
          <p:pic>
            <p:nvPicPr>
              <p:cNvPr id="42" name="Рисунок 4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5182"/>
              <a:stretch/>
            </p:blipFill>
            <p:spPr>
              <a:xfrm>
                <a:off x="4159801" y="7599522"/>
                <a:ext cx="360039" cy="291262"/>
              </a:xfrm>
              <a:prstGeom prst="rect">
                <a:avLst/>
              </a:prstGeom>
            </p:spPr>
          </p:pic>
        </p:grpSp>
        <p:cxnSp>
          <p:nvCxnSpPr>
            <p:cNvPr id="5" name="Прямая соединительная линия 4"/>
            <p:cNvCxnSpPr/>
            <p:nvPr/>
          </p:nvCxnSpPr>
          <p:spPr>
            <a:xfrm>
              <a:off x="310617" y="8312202"/>
              <a:ext cx="5933019" cy="0"/>
            </a:xfrm>
            <a:prstGeom prst="line">
              <a:avLst/>
            </a:prstGeom>
            <a:ln w="38100">
              <a:solidFill>
                <a:srgbClr val="D719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3" y="3807197"/>
            <a:ext cx="785763" cy="7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3404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1283</TotalTime>
  <Words>126</Words>
  <Application>Microsoft Office PowerPoint</Application>
  <PresentationFormat>Лист A4 (210x297 мм)</PresentationFormat>
  <Paragraphs>17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 УПРАВЛЕНИЕ ФНС РОССИИ ПО РЕСПУБЛИКЕ БАШКОРТОСТАН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 СТРУКТУРА ТЕМАТИК ПО ТНО ПО ИНФОРМИРОВАНИЮ В 2017 ГОДУ</dc:title>
  <dc:creator>Булатасов Вадим Рафилевич</dc:creator>
  <cp:lastModifiedBy>Хайдарова Надежда Александровна</cp:lastModifiedBy>
  <cp:revision>144</cp:revision>
  <cp:lastPrinted>2019-03-25T08:40:24Z</cp:lastPrinted>
  <dcterms:created xsi:type="dcterms:W3CDTF">2017-12-19T13:56:12Z</dcterms:created>
  <dcterms:modified xsi:type="dcterms:W3CDTF">2019-03-26T03:52:21Z</dcterms:modified>
</cp:coreProperties>
</file>